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45"/>
  </p:notesMasterIdLst>
  <p:handoutMasterIdLst>
    <p:handoutMasterId r:id="rId46"/>
  </p:handoutMasterIdLst>
  <p:sldIdLst>
    <p:sldId id="277" r:id="rId4"/>
    <p:sldId id="399" r:id="rId5"/>
    <p:sldId id="400" r:id="rId6"/>
    <p:sldId id="408" r:id="rId7"/>
    <p:sldId id="401" r:id="rId8"/>
    <p:sldId id="409" r:id="rId9"/>
    <p:sldId id="402" r:id="rId10"/>
    <p:sldId id="403" r:id="rId11"/>
    <p:sldId id="410" r:id="rId12"/>
    <p:sldId id="404" r:id="rId13"/>
    <p:sldId id="412" r:id="rId14"/>
    <p:sldId id="413" r:id="rId15"/>
    <p:sldId id="414" r:id="rId16"/>
    <p:sldId id="415" r:id="rId17"/>
    <p:sldId id="422" r:id="rId18"/>
    <p:sldId id="430" r:id="rId19"/>
    <p:sldId id="426" r:id="rId20"/>
    <p:sldId id="425" r:id="rId21"/>
    <p:sldId id="424" r:id="rId22"/>
    <p:sldId id="423" r:id="rId23"/>
    <p:sldId id="427" r:id="rId24"/>
    <p:sldId id="429" r:id="rId25"/>
    <p:sldId id="428" r:id="rId26"/>
    <p:sldId id="416" r:id="rId27"/>
    <p:sldId id="431" r:id="rId28"/>
    <p:sldId id="432" r:id="rId29"/>
    <p:sldId id="433" r:id="rId30"/>
    <p:sldId id="436" r:id="rId31"/>
    <p:sldId id="439" r:id="rId32"/>
    <p:sldId id="438" r:id="rId33"/>
    <p:sldId id="437" r:id="rId34"/>
    <p:sldId id="417" r:id="rId35"/>
    <p:sldId id="434" r:id="rId36"/>
    <p:sldId id="435" r:id="rId37"/>
    <p:sldId id="418" r:id="rId38"/>
    <p:sldId id="419" r:id="rId39"/>
    <p:sldId id="420" r:id="rId40"/>
    <p:sldId id="421" r:id="rId41"/>
    <p:sldId id="405" r:id="rId42"/>
    <p:sldId id="406" r:id="rId43"/>
    <p:sldId id="4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2" d="100"/>
          <a:sy n="82" d="100"/>
        </p:scale>
        <p:origin x="9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topics.org/information-system-hospital-management.html" TargetMode="External"/><Relationship Id="rId3" Type="http://schemas.openxmlformats.org/officeDocument/2006/relationships/hyperlink" Target="https://medium.com/@datamateuaecrescent/hospital-management-system-features-objectives-62eeb13f4fc4" TargetMode="External"/><Relationship Id="rId7" Type="http://schemas.openxmlformats.org/officeDocument/2006/relationships/hyperlink" Target="https://detailed-view-of-hospital-management-system-hms/" TargetMode="External"/><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hyperlink" Target="https://www.projecttopics.org/information-system-hospital-management.html" TargetMode="External"/><Relationship Id="rId5" Type="http://schemas.openxmlformats.org/officeDocument/2006/relationships/hyperlink" Target="https://mocdoc.in/blog/a-detailed-view-of-hospital-management-system-hms" TargetMode="External"/><Relationship Id="rId10" Type="http://schemas.openxmlformats.org/officeDocument/2006/relationships/hyperlink" Target="https://medium.com/@datamateuaecrescent/hospital-management-system-features-objectives-62eeb13f4fc4#:~:text=Main%20objectives%20of%20a%20Hospital,management%20for%20better%20decision%20making" TargetMode="External"/><Relationship Id="rId4" Type="http://schemas.openxmlformats.org/officeDocument/2006/relationships/hyperlink" Target="https://www.researchgate.net/publication/343149774_Hospital_Management_System" TargetMode="External"/><Relationship Id="rId9" Type="http://schemas.openxmlformats.org/officeDocument/2006/relationships/hyperlink" Target="https://publication/343149774_Hospital_Management_Syste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789293" y="1765594"/>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INTERNET_OF_THINGS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855240" y="584137"/>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HOSPITAL MANAGEMENT SYSTEM</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420091" y="4465288"/>
            <a:ext cx="4086824" cy="1877437"/>
          </a:xfrm>
          <a:prstGeom prst="rect">
            <a:avLst/>
          </a:prstGeom>
          <a:noFill/>
        </p:spPr>
        <p:txBody>
          <a:bodyPr wrap="square" rtlCol="0">
            <a:spAutoFit/>
          </a:bodyPr>
          <a:lstStyle/>
          <a:p>
            <a:r>
              <a:rPr lang="en-US" sz="1600" b="1" dirty="0"/>
              <a:t>Submitted by:	University Roll Number:</a:t>
            </a:r>
          </a:p>
          <a:p>
            <a:r>
              <a:rPr lang="en-US" sz="1600" dirty="0"/>
              <a:t>NIMISH SURI	20BCS4550</a:t>
            </a:r>
          </a:p>
          <a:p>
            <a:r>
              <a:rPr lang="en-US" sz="1600" dirty="0"/>
              <a:t>JANVI		20BCS4537</a:t>
            </a:r>
          </a:p>
          <a:p>
            <a:r>
              <a:rPr lang="en-US" sz="1600" dirty="0"/>
              <a:t>GURLEEN KAUR	20BCS4526</a:t>
            </a:r>
          </a:p>
          <a:p>
            <a:r>
              <a:rPr lang="en-US" sz="1600" dirty="0"/>
              <a:t>SATYAM SINGH	20BCS4553</a:t>
            </a:r>
          </a:p>
          <a:p>
            <a:r>
              <a:rPr lang="en-US" sz="1600" dirty="0"/>
              <a:t>UDIT SHUKLA	20BCS4571</a:t>
            </a:r>
          </a:p>
          <a:p>
            <a:endParaRPr lang="en-US" sz="2000" dirty="0"/>
          </a:p>
        </p:txBody>
      </p:sp>
      <p:sp>
        <p:nvSpPr>
          <p:cNvPr id="6" name="TextBox 5"/>
          <p:cNvSpPr txBox="1"/>
          <p:nvPr/>
        </p:nvSpPr>
        <p:spPr>
          <a:xfrm>
            <a:off x="7942507" y="462918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RAJAT TIWARI MAM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576" y="63994"/>
            <a:ext cx="10515600" cy="1325563"/>
          </a:xfrm>
        </p:spPr>
        <p:txBody>
          <a:bodyPr>
            <a:normAutofit/>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HOME PAGE-</a:t>
            </a:r>
            <a:endParaRPr lang="en-US" b="1" dirty="0">
              <a:solidFill>
                <a:srgbClr val="002060"/>
              </a:solidFill>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a:extLst>
              <a:ext uri="{FF2B5EF4-FFF2-40B4-BE49-F238E27FC236}">
                <a16:creationId xmlns:a16="http://schemas.microsoft.com/office/drawing/2014/main" id="{6318B722-5044-9C12-856A-C316545BF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09" y="1389557"/>
            <a:ext cx="10409852" cy="5184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366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HOME PAGE (FACILITIES PROVIDED)-</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a:extLst>
              <a:ext uri="{FF2B5EF4-FFF2-40B4-BE49-F238E27FC236}">
                <a16:creationId xmlns:a16="http://schemas.microsoft.com/office/drawing/2014/main" id="{C912D894-CC1D-4EFA-C362-1A2A16249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14" y="1510351"/>
            <a:ext cx="9843796" cy="51237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943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46" y="136525"/>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HOME PAGE (WALL OF HONOUR)-</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C7A3356A-DBCE-7E28-3B8E-615B2F1BF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12" y="1507801"/>
            <a:ext cx="10405188" cy="5213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2872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220"/>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APPOINTMENT (BOOKING FORM)-</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id="{9B0D77F6-8CF4-8BC8-ABBB-78CF227D8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84" y="1475019"/>
            <a:ext cx="10237237" cy="5226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2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58"/>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APPOINTMENT (ENTER YOUR DETAILS)-</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5" name="Picture 4">
            <a:extLst>
              <a:ext uri="{FF2B5EF4-FFF2-40B4-BE49-F238E27FC236}">
                <a16:creationId xmlns:a16="http://schemas.microsoft.com/office/drawing/2014/main" id="{A4DEA93B-8FEF-D52C-AF51-C318A6FAC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25" y="1350121"/>
            <a:ext cx="10282336" cy="5248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713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136525"/>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APPOINTMENT MENU (DROPDOWN)-</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8" name="Picture 7">
            <a:extLst>
              <a:ext uri="{FF2B5EF4-FFF2-40B4-BE49-F238E27FC236}">
                <a16:creationId xmlns:a16="http://schemas.microsoft.com/office/drawing/2014/main" id="{121F1FD5-4541-3348-8E55-09F2C10CD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7" y="1480782"/>
            <a:ext cx="10363199" cy="5240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796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APPOINTMENT (MEDICINE ORDER)-</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6" name="Picture 5">
            <a:extLst>
              <a:ext uri="{FF2B5EF4-FFF2-40B4-BE49-F238E27FC236}">
                <a16:creationId xmlns:a16="http://schemas.microsoft.com/office/drawing/2014/main" id="{E9A0D42E-2CDA-1E44-E4B3-38133B551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4" y="1533655"/>
            <a:ext cx="10428515" cy="518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968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136525"/>
            <a:ext cx="10515600" cy="1325563"/>
          </a:xfrm>
        </p:spPr>
        <p:txBody>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1800" b="1" dirty="0">
                <a:solidFill>
                  <a:srgbClr val="002060"/>
                </a:solidFill>
                <a:latin typeface="Cambria" panose="02040503050406030204" pitchFamily="18" charset="0"/>
                <a:ea typeface="Cambria" panose="02040503050406030204" pitchFamily="18" charset="0"/>
              </a:rPr>
            </a:br>
            <a:r>
              <a:rPr lang="en-US" sz="1800" b="1" dirty="0">
                <a:solidFill>
                  <a:srgbClr val="002060"/>
                </a:solidFill>
                <a:latin typeface="Cambria" panose="02040503050406030204" pitchFamily="18" charset="0"/>
                <a:ea typeface="Cambria" panose="02040503050406030204" pitchFamily="18" charset="0"/>
              </a:rPr>
              <a:t>MEDICINE ORDER (MEDICINES AVAILABLE)-</a:t>
            </a:r>
            <a:endParaRPr lang="en-US"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pic>
        <p:nvPicPr>
          <p:cNvPr id="7" name="Picture 6">
            <a:extLst>
              <a:ext uri="{FF2B5EF4-FFF2-40B4-BE49-F238E27FC236}">
                <a16:creationId xmlns:a16="http://schemas.microsoft.com/office/drawing/2014/main" id="{F461C2BB-FBE4-526F-8B10-A145D4DD8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86" y="1462088"/>
            <a:ext cx="10402545" cy="5124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128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5" y="129138"/>
            <a:ext cx="10515600" cy="1325563"/>
          </a:xfrm>
        </p:spPr>
        <p:txBody>
          <a:bodyPr>
            <a:normAutofit/>
          </a:body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MEDICINE ORDER (MEDICINE AVAILABLE)-</a:t>
            </a:r>
            <a:endParaRPr lang="en-US" sz="2000" b="1"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pic>
        <p:nvPicPr>
          <p:cNvPr id="5" name="Picture 4">
            <a:extLst>
              <a:ext uri="{FF2B5EF4-FFF2-40B4-BE49-F238E27FC236}">
                <a16:creationId xmlns:a16="http://schemas.microsoft.com/office/drawing/2014/main" id="{0900DEE4-F238-CC4D-DBA8-4CA1BE5C0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54701"/>
            <a:ext cx="10125269" cy="5084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86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410368"/>
            <a:ext cx="10515600" cy="1325563"/>
          </a:xfrm>
        </p:spPr>
        <p:txBody>
          <a:bodyPr/>
          <a:lstStyle/>
          <a:p>
            <a:r>
              <a:rPr lang="en-US" b="1" dirty="0">
                <a:latin typeface="Cambria" panose="02040503050406030204" pitchFamily="18" charset="0"/>
                <a:ea typeface="Cambria" panose="02040503050406030204" pitchFamily="18" charset="0"/>
              </a:rPr>
              <a:t>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pic>
        <p:nvPicPr>
          <p:cNvPr id="5" name="Picture 4">
            <a:extLst>
              <a:ext uri="{FF2B5EF4-FFF2-40B4-BE49-F238E27FC236}">
                <a16:creationId xmlns:a16="http://schemas.microsoft.com/office/drawing/2014/main" id="{8C72C5B3-1A06-F80E-55E7-26C0B3F1F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9" y="1476334"/>
            <a:ext cx="10302551" cy="5139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A209C89F-FF24-DE0E-80E0-A8B5FB8FA15D}"/>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Cambria" panose="02040503050406030204" pitchFamily="18" charset="0"/>
                <a:ea typeface="Cambria" panose="02040503050406030204" pitchFamily="18" charset="0"/>
              </a:rPr>
              <a:t>Results and Outputs-</a:t>
            </a:r>
            <a:br>
              <a:rPr lang="en-US" b="1">
                <a:latin typeface="Cambria" panose="02040503050406030204" pitchFamily="18" charset="0"/>
                <a:ea typeface="Cambria" panose="02040503050406030204" pitchFamily="18" charset="0"/>
              </a:rPr>
            </a:br>
            <a:br>
              <a:rPr lang="en-US" sz="2000" b="1">
                <a:solidFill>
                  <a:srgbClr val="002060"/>
                </a:solidFill>
                <a:latin typeface="Cambria" panose="02040503050406030204" pitchFamily="18" charset="0"/>
                <a:ea typeface="Cambria" panose="02040503050406030204" pitchFamily="18" charset="0"/>
              </a:rPr>
            </a:br>
            <a:r>
              <a:rPr lang="en-US" sz="2000" b="1">
                <a:solidFill>
                  <a:srgbClr val="002060"/>
                </a:solidFill>
                <a:latin typeface="Cambria" panose="02040503050406030204" pitchFamily="18" charset="0"/>
                <a:ea typeface="Cambria" panose="02040503050406030204" pitchFamily="18" charset="0"/>
              </a:rPr>
              <a:t>MEDICINE ORDER (MEDICINE AVAILABLE)-</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3907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276" y="431012"/>
            <a:ext cx="10515600" cy="976206"/>
          </a:xfrm>
        </p:spPr>
        <p:txBody>
          <a:bodyPr/>
          <a:lstStyle/>
          <a:p>
            <a:r>
              <a:rPr lang="en-US" b="1" dirty="0">
                <a:latin typeface="Cambria" panose="02040503050406030204" pitchFamily="18" charset="0"/>
                <a:ea typeface="Cambria" panose="02040503050406030204" pitchFamily="18" charset="0"/>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Cambria" panose="02040503050406030204" pitchFamily="18" charset="0"/>
                <a:ea typeface="Cambria" panose="02040503050406030204" pitchFamily="18" charset="0"/>
                <a:cs typeface="Times New Roman"/>
              </a:rPr>
              <a:t>Introduction to Project</a:t>
            </a:r>
          </a:p>
          <a:p>
            <a:r>
              <a:rPr lang="en-US" dirty="0">
                <a:latin typeface="Cambria" panose="02040503050406030204" pitchFamily="18" charset="0"/>
                <a:ea typeface="Cambria" panose="02040503050406030204" pitchFamily="18" charset="0"/>
                <a:cs typeface="Times New Roman"/>
              </a:rPr>
              <a:t>Problem Formulation</a:t>
            </a:r>
          </a:p>
          <a:p>
            <a:r>
              <a:rPr lang="en-US" dirty="0">
                <a:latin typeface="Cambria" panose="02040503050406030204" pitchFamily="18" charset="0"/>
                <a:ea typeface="Cambria" panose="02040503050406030204" pitchFamily="18" charset="0"/>
                <a:cs typeface="Times New Roman"/>
              </a:rPr>
              <a:t>Objectives of the work </a:t>
            </a:r>
          </a:p>
          <a:p>
            <a:r>
              <a:rPr lang="en-US" dirty="0">
                <a:latin typeface="Cambria" panose="02040503050406030204" pitchFamily="18" charset="0"/>
                <a:ea typeface="Cambria" panose="02040503050406030204" pitchFamily="18" charset="0"/>
                <a:cs typeface="Times New Roman"/>
              </a:rPr>
              <a:t>Methodology used</a:t>
            </a:r>
          </a:p>
          <a:p>
            <a:r>
              <a:rPr lang="en-US" spc="-10" dirty="0">
                <a:latin typeface="Cambria" panose="02040503050406030204" pitchFamily="18" charset="0"/>
                <a:ea typeface="Cambria" panose="02040503050406030204" pitchFamily="18" charset="0"/>
                <a:cs typeface="Times New Roman"/>
              </a:rPr>
              <a:t>Results and Outputs</a:t>
            </a:r>
          </a:p>
          <a:p>
            <a:r>
              <a:rPr lang="en-US" spc="-10" dirty="0">
                <a:latin typeface="Cambria" panose="02040503050406030204" pitchFamily="18" charset="0"/>
                <a:ea typeface="Cambria" panose="02040503050406030204" pitchFamily="18" charset="0"/>
                <a:cs typeface="Times New Roman"/>
              </a:rPr>
              <a:t>Conclusion</a:t>
            </a:r>
          </a:p>
          <a:p>
            <a:r>
              <a:rPr lang="en-US" dirty="0">
                <a:latin typeface="Cambria" panose="02040503050406030204" pitchFamily="18" charset="0"/>
                <a:ea typeface="Cambria" panose="02040503050406030204" pitchFamily="18" charset="0"/>
                <a:cs typeface="Times New Roman"/>
              </a:rPr>
              <a:t>Future Scope</a:t>
            </a:r>
          </a:p>
          <a:p>
            <a:r>
              <a:rPr lang="en-US" dirty="0">
                <a:latin typeface="Cambria" panose="02040503050406030204" pitchFamily="18" charset="0"/>
                <a:ea typeface="Cambria" panose="02040503050406030204" pitchFamily="18" charset="0"/>
                <a:cs typeface="Times New Roman"/>
              </a:rPr>
              <a:t>References</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pic>
        <p:nvPicPr>
          <p:cNvPr id="5" name="Picture 4">
            <a:extLst>
              <a:ext uri="{FF2B5EF4-FFF2-40B4-BE49-F238E27FC236}">
                <a16:creationId xmlns:a16="http://schemas.microsoft.com/office/drawing/2014/main" id="{2364F641-6CAF-CCC8-1BCF-11B760240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5" y="1485106"/>
            <a:ext cx="10344540" cy="5122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4D63E54A-81DF-AA93-9522-549B6DB2E6B4}"/>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MEDICINE ORDER (MEDICINES IN CART)-</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55175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pic>
        <p:nvPicPr>
          <p:cNvPr id="6" name="Picture 5">
            <a:extLst>
              <a:ext uri="{FF2B5EF4-FFF2-40B4-BE49-F238E27FC236}">
                <a16:creationId xmlns:a16="http://schemas.microsoft.com/office/drawing/2014/main" id="{1B72A5D1-79F2-A31F-9E9E-7B888C15F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17" y="1457779"/>
            <a:ext cx="10515599" cy="5159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85ACC4B5-95E4-A377-F785-A9C6A7BB8D0E}"/>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MEDICINE ORDER (MEDICINES IN CART)-</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5758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a:p>
        </p:txBody>
      </p:sp>
      <p:pic>
        <p:nvPicPr>
          <p:cNvPr id="5" name="Picture 4">
            <a:extLst>
              <a:ext uri="{FF2B5EF4-FFF2-40B4-BE49-F238E27FC236}">
                <a16:creationId xmlns:a16="http://schemas.microsoft.com/office/drawing/2014/main" id="{AC9262D2-BC63-7146-25F9-BC78AE01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5" y="1482361"/>
            <a:ext cx="10325877" cy="512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F7267784-C260-472F-0482-17EB564E76B5}"/>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MEDICINE ORDER (ENTER YOUR DETAILS)-</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0441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23</a:t>
            </a:fld>
            <a:endParaRPr lang="en-US"/>
          </a:p>
        </p:txBody>
      </p:sp>
      <p:pic>
        <p:nvPicPr>
          <p:cNvPr id="5" name="Picture 4">
            <a:extLst>
              <a:ext uri="{FF2B5EF4-FFF2-40B4-BE49-F238E27FC236}">
                <a16:creationId xmlns:a16="http://schemas.microsoft.com/office/drawing/2014/main" id="{EDFDDCAE-CD54-FDD5-DDCE-49E809371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2" y="1476658"/>
            <a:ext cx="10391192" cy="5138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2839190C-D067-3DE2-D0CF-5002B69D571E}"/>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MEDICINE ORDER (ORDER IS PLACED)-</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731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24</a:t>
            </a:fld>
            <a:endParaRPr lang="en-US"/>
          </a:p>
        </p:txBody>
      </p:sp>
      <p:pic>
        <p:nvPicPr>
          <p:cNvPr id="5" name="Picture 4">
            <a:extLst>
              <a:ext uri="{FF2B5EF4-FFF2-40B4-BE49-F238E27FC236}">
                <a16:creationId xmlns:a16="http://schemas.microsoft.com/office/drawing/2014/main" id="{EAC174DC-AAB2-E238-D11A-5599289D3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85" y="1476626"/>
            <a:ext cx="10182898" cy="5139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E0F7DBFE-1363-9CE6-FD50-FD4F4F18D378}"/>
              </a:ext>
            </a:extLst>
          </p:cNvPr>
          <p:cNvSpPr txBox="1">
            <a:spLocks/>
          </p:cNvSpPr>
          <p:nvPr/>
        </p:nvSpPr>
        <p:spPr>
          <a:xfrm>
            <a:off x="772885" y="1291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PREDICTOR-</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47563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25</a:t>
            </a:fld>
            <a:endParaRPr lang="en-US"/>
          </a:p>
        </p:txBody>
      </p:sp>
      <p:pic>
        <p:nvPicPr>
          <p:cNvPr id="6" name="Picture 5">
            <a:extLst>
              <a:ext uri="{FF2B5EF4-FFF2-40B4-BE49-F238E27FC236}">
                <a16:creationId xmlns:a16="http://schemas.microsoft.com/office/drawing/2014/main" id="{71CF1A0B-4D70-1869-2A4C-70B026986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8" y="1438234"/>
            <a:ext cx="10363200" cy="5215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0AE9B385-FA0F-D46C-F336-764C2BE20DAC}"/>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PREDICTOR (ENTER SYMPTOMS)-</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3983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26</a:t>
            </a:fld>
            <a:endParaRPr lang="en-US"/>
          </a:p>
        </p:txBody>
      </p:sp>
      <p:pic>
        <p:nvPicPr>
          <p:cNvPr id="5" name="Picture 4">
            <a:extLst>
              <a:ext uri="{FF2B5EF4-FFF2-40B4-BE49-F238E27FC236}">
                <a16:creationId xmlns:a16="http://schemas.microsoft.com/office/drawing/2014/main" id="{C7E03143-EF02-F187-749B-8EDA25C51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10" y="1430563"/>
            <a:ext cx="10515599" cy="5222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itle 1">
            <a:extLst>
              <a:ext uri="{FF2B5EF4-FFF2-40B4-BE49-F238E27FC236}">
                <a16:creationId xmlns:a16="http://schemas.microsoft.com/office/drawing/2014/main" id="{F9430F47-267F-B3D0-65AA-29F055A0968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PREDICTOR (ENTER SYMPTOMS)-</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13871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27</a:t>
            </a:fld>
            <a:endParaRPr lang="en-US"/>
          </a:p>
        </p:txBody>
      </p:sp>
      <p:pic>
        <p:nvPicPr>
          <p:cNvPr id="6" name="Picture 5">
            <a:extLst>
              <a:ext uri="{FF2B5EF4-FFF2-40B4-BE49-F238E27FC236}">
                <a16:creationId xmlns:a16="http://schemas.microsoft.com/office/drawing/2014/main" id="{A080FDC8-A026-5ACB-EC61-F395A7B78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1447735"/>
            <a:ext cx="10394302" cy="5204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719549A2-2100-E14B-6564-3D40F8EDD59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PREDICTOR (POSSIBLE DISEASE)-</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9380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28</a:t>
            </a:fld>
            <a:endParaRPr lang="en-US"/>
          </a:p>
        </p:txBody>
      </p:sp>
      <p:sp>
        <p:nvSpPr>
          <p:cNvPr id="9" name="Title 1">
            <a:extLst>
              <a:ext uri="{FF2B5EF4-FFF2-40B4-BE49-F238E27FC236}">
                <a16:creationId xmlns:a16="http://schemas.microsoft.com/office/drawing/2014/main" id="{719549A2-2100-E14B-6564-3D40F8EDD59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SAVE LIVES (DONOR REGISTRATION)-</a:t>
            </a:r>
            <a:endParaRPr lang="en-US" sz="20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BE4FECB1-CF40-896B-E424-B54BBB23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7" y="1480663"/>
            <a:ext cx="10437843" cy="5083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510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29</a:t>
            </a:fld>
            <a:endParaRPr lang="en-US"/>
          </a:p>
        </p:txBody>
      </p:sp>
      <p:sp>
        <p:nvSpPr>
          <p:cNvPr id="9" name="Title 1">
            <a:extLst>
              <a:ext uri="{FF2B5EF4-FFF2-40B4-BE49-F238E27FC236}">
                <a16:creationId xmlns:a16="http://schemas.microsoft.com/office/drawing/2014/main" id="{719549A2-2100-E14B-6564-3D40F8EDD59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SAVE LIVES (ENTER DETAILS)-</a:t>
            </a:r>
            <a:endParaRPr lang="en-US" sz="20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61F596EE-8C7F-B085-CEDD-E76ABF7FF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09" y="1529834"/>
            <a:ext cx="10515600" cy="510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664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Introduction to Project-</a:t>
            </a:r>
          </a:p>
        </p:txBody>
      </p:sp>
      <p:sp>
        <p:nvSpPr>
          <p:cNvPr id="3" name="Content Placeholder 2"/>
          <p:cNvSpPr>
            <a:spLocks noGrp="1"/>
          </p:cNvSpPr>
          <p:nvPr>
            <p:ph idx="1"/>
          </p:nvPr>
        </p:nvSpPr>
        <p:spPr>
          <a:xfrm>
            <a:off x="838200" y="1402672"/>
            <a:ext cx="10860286" cy="5090203"/>
          </a:xfrm>
        </p:spPr>
        <p:txBody>
          <a:bodyPr>
            <a:normAutofit lnSpcReduction="10000"/>
          </a:bodyPr>
          <a:lstStyle/>
          <a:p>
            <a:pPr>
              <a:lnSpc>
                <a:spcPct val="15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The health sector aims at providing the best medical facilities to the common man.</a:t>
            </a:r>
          </a:p>
          <a:p>
            <a:pPr>
              <a:lnSpc>
                <a:spcPct val="15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Hospital Management System provides the benefits of streamlined operations, enhanced administration &amp; control, superior patient care, strict cost control and improved profitability.</a:t>
            </a:r>
          </a:p>
          <a:p>
            <a:pPr>
              <a:lnSpc>
                <a:spcPct val="15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 This system is powerful, flexible, and easy to use and is designed and developed to deliver real conceivable benefits to hospitals. </a:t>
            </a:r>
          </a:p>
          <a:p>
            <a:pPr>
              <a:lnSpc>
                <a:spcPct val="15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More importantly it is backed by reliable and dependable support.</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30</a:t>
            </a:fld>
            <a:endParaRPr lang="en-US"/>
          </a:p>
        </p:txBody>
      </p:sp>
      <p:sp>
        <p:nvSpPr>
          <p:cNvPr id="9" name="Title 1">
            <a:extLst>
              <a:ext uri="{FF2B5EF4-FFF2-40B4-BE49-F238E27FC236}">
                <a16:creationId xmlns:a16="http://schemas.microsoft.com/office/drawing/2014/main" id="{719549A2-2100-E14B-6564-3D40F8EDD59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DONOR INFORMATION-</a:t>
            </a:r>
            <a:endParaRPr lang="en-US" sz="20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BB9C9E44-F287-BA57-B0AE-1B33467C7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8" y="1438234"/>
            <a:ext cx="10381860" cy="5126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511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31</a:t>
            </a:fld>
            <a:endParaRPr lang="en-US"/>
          </a:p>
        </p:txBody>
      </p:sp>
      <p:sp>
        <p:nvSpPr>
          <p:cNvPr id="9" name="Title 1">
            <a:extLst>
              <a:ext uri="{FF2B5EF4-FFF2-40B4-BE49-F238E27FC236}">
                <a16:creationId xmlns:a16="http://schemas.microsoft.com/office/drawing/2014/main" id="{719549A2-2100-E14B-6564-3D40F8EDD598}"/>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DONOR SEARCH-</a:t>
            </a:r>
            <a:endParaRPr lang="en-US" sz="2000" b="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32BBC080-C3E8-C321-1344-AADF6ECB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6" y="1438234"/>
            <a:ext cx="10587132" cy="5148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4836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32</a:t>
            </a:fld>
            <a:endParaRPr lang="en-US"/>
          </a:p>
        </p:txBody>
      </p:sp>
      <p:pic>
        <p:nvPicPr>
          <p:cNvPr id="8" name="Picture 7">
            <a:extLst>
              <a:ext uri="{FF2B5EF4-FFF2-40B4-BE49-F238E27FC236}">
                <a16:creationId xmlns:a16="http://schemas.microsoft.com/office/drawing/2014/main" id="{1C10CAAD-13D1-7A92-8CB1-06A62B6D5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27" y="1470730"/>
            <a:ext cx="9985310" cy="5150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6CE64C60-2E1F-98A9-6C54-1F71D09C76D1}"/>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INFORMATION-</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10878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33</a:t>
            </a:fld>
            <a:endParaRPr lang="en-US"/>
          </a:p>
        </p:txBody>
      </p:sp>
      <p:pic>
        <p:nvPicPr>
          <p:cNvPr id="5" name="Picture 4">
            <a:extLst>
              <a:ext uri="{FF2B5EF4-FFF2-40B4-BE49-F238E27FC236}">
                <a16:creationId xmlns:a16="http://schemas.microsoft.com/office/drawing/2014/main" id="{D17F68A7-A09D-431B-F13F-D104DE449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22" y="1450820"/>
            <a:ext cx="10615125" cy="5240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itle 1">
            <a:extLst>
              <a:ext uri="{FF2B5EF4-FFF2-40B4-BE49-F238E27FC236}">
                <a16:creationId xmlns:a16="http://schemas.microsoft.com/office/drawing/2014/main" id="{42A775B1-8DC8-7CAB-2614-85D0FDD42256}"/>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DISEASE INFORMATION (SELECT DISEASE)-</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7308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34</a:t>
            </a:fld>
            <a:endParaRPr lang="en-US"/>
          </a:p>
        </p:txBody>
      </p:sp>
      <p:pic>
        <p:nvPicPr>
          <p:cNvPr id="5" name="Picture 4">
            <a:extLst>
              <a:ext uri="{FF2B5EF4-FFF2-40B4-BE49-F238E27FC236}">
                <a16:creationId xmlns:a16="http://schemas.microsoft.com/office/drawing/2014/main" id="{71473A23-14C5-0E63-0454-DD9C291E3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6" y="1465789"/>
            <a:ext cx="10437845" cy="5160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ECC64AE7-D79F-B2B4-B2B3-3A6C23C7E82C}"/>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INFORMATION ABOUT DISEASE-</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44699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35</a:t>
            </a:fld>
            <a:endParaRPr lang="en-US"/>
          </a:p>
        </p:txBody>
      </p:sp>
      <p:pic>
        <p:nvPicPr>
          <p:cNvPr id="6" name="Picture 5">
            <a:extLst>
              <a:ext uri="{FF2B5EF4-FFF2-40B4-BE49-F238E27FC236}">
                <a16:creationId xmlns:a16="http://schemas.microsoft.com/office/drawing/2014/main" id="{DC6F51F0-56CF-C5BC-6DD5-B76208F50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71" y="1461651"/>
            <a:ext cx="10371597" cy="516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6919596E-6BF3-E899-F20F-D132B82287A7}"/>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CONTACT US-</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9203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36</a:t>
            </a:fld>
            <a:endParaRPr lang="en-US"/>
          </a:p>
        </p:txBody>
      </p:sp>
      <p:pic>
        <p:nvPicPr>
          <p:cNvPr id="6" name="Picture 5">
            <a:extLst>
              <a:ext uri="{FF2B5EF4-FFF2-40B4-BE49-F238E27FC236}">
                <a16:creationId xmlns:a16="http://schemas.microsoft.com/office/drawing/2014/main" id="{9AA6FF2F-3CFE-CAC5-F068-98CCE89BF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5" y="1509140"/>
            <a:ext cx="10226350" cy="5074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315C5D70-CE3A-1A7E-86AF-FFACE49A2197}"/>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CONTACT US (ENTER YOUR QUERY)-</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3693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37</a:t>
            </a:fld>
            <a:endParaRPr lang="en-US"/>
          </a:p>
        </p:txBody>
      </p:sp>
      <p:pic>
        <p:nvPicPr>
          <p:cNvPr id="5" name="Picture 4">
            <a:extLst>
              <a:ext uri="{FF2B5EF4-FFF2-40B4-BE49-F238E27FC236}">
                <a16:creationId xmlns:a16="http://schemas.microsoft.com/office/drawing/2014/main" id="{6E13CBC4-00E2-0A31-C880-E4370CFB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54" y="1459917"/>
            <a:ext cx="10213910" cy="5172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A7C58252-C4A5-9497-1061-A6B263C6B070}"/>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FEEDBACK FORM-</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24727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pPr/>
              <a:t>38</a:t>
            </a:fld>
            <a:endParaRPr lang="en-US"/>
          </a:p>
        </p:txBody>
      </p:sp>
      <p:pic>
        <p:nvPicPr>
          <p:cNvPr id="6" name="Picture 5">
            <a:extLst>
              <a:ext uri="{FF2B5EF4-FFF2-40B4-BE49-F238E27FC236}">
                <a16:creationId xmlns:a16="http://schemas.microsoft.com/office/drawing/2014/main" id="{007C6BF2-CC54-EB98-E80D-17E8C90B8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58" y="1474237"/>
            <a:ext cx="10322767" cy="5171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68397429-3834-AE28-FCDA-2C7A088B2320}"/>
              </a:ext>
            </a:extLst>
          </p:cNvPr>
          <p:cNvSpPr txBox="1">
            <a:spLocks/>
          </p:cNvSpPr>
          <p:nvPr/>
        </p:nvSpPr>
        <p:spPr>
          <a:xfrm>
            <a:off x="553618" y="112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Cambria" panose="02040503050406030204" pitchFamily="18" charset="0"/>
                <a:ea typeface="Cambria" panose="02040503050406030204" pitchFamily="18" charset="0"/>
              </a:rPr>
              <a:t>Results and Outputs-</a:t>
            </a:r>
            <a:br>
              <a:rPr lang="en-US" b="1" dirty="0">
                <a:latin typeface="Cambria" panose="02040503050406030204" pitchFamily="18" charset="0"/>
                <a:ea typeface="Cambria" panose="02040503050406030204" pitchFamily="18" charset="0"/>
              </a:rPr>
            </a:br>
            <a:br>
              <a:rPr lang="en-US" sz="2000" b="1" dirty="0">
                <a:solidFill>
                  <a:srgbClr val="002060"/>
                </a:solidFill>
                <a:latin typeface="Cambria" panose="02040503050406030204" pitchFamily="18" charset="0"/>
                <a:ea typeface="Cambria" panose="02040503050406030204" pitchFamily="18" charset="0"/>
              </a:rPr>
            </a:br>
            <a:r>
              <a:rPr lang="en-US" sz="2000" b="1" dirty="0">
                <a:solidFill>
                  <a:srgbClr val="002060"/>
                </a:solidFill>
                <a:latin typeface="Cambria" panose="02040503050406030204" pitchFamily="18" charset="0"/>
                <a:ea typeface="Cambria" panose="02040503050406030204" pitchFamily="18" charset="0"/>
              </a:rPr>
              <a:t>FEEDBACK FORM (ENTER YOUR REVIEW AND RATING)-</a:t>
            </a:r>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0192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44" y="500062"/>
            <a:ext cx="10515600" cy="1325563"/>
          </a:xfrm>
        </p:spPr>
        <p:txBody>
          <a:bodyPr/>
          <a:lstStyle/>
          <a:p>
            <a:r>
              <a:rPr lang="en-US" b="1" dirty="0">
                <a:latin typeface="Cambria" panose="02040503050406030204" pitchFamily="18" charset="0"/>
                <a:ea typeface="Cambria" panose="02040503050406030204" pitchFamily="18" charset="0"/>
              </a:rPr>
              <a:t>Conclusion-</a:t>
            </a:r>
          </a:p>
        </p:txBody>
      </p:sp>
      <p:sp>
        <p:nvSpPr>
          <p:cNvPr id="3" name="Content Placeholder 2"/>
          <p:cNvSpPr>
            <a:spLocks noGrp="1"/>
          </p:cNvSpPr>
          <p:nvPr>
            <p:ph idx="1"/>
          </p:nvPr>
        </p:nvSpPr>
        <p:spPr>
          <a:xfrm>
            <a:off x="912844" y="1676336"/>
            <a:ext cx="9966649" cy="4351338"/>
          </a:xfrm>
        </p:spPr>
        <p:txBody>
          <a:bodyPr>
            <a:normAutofit fontScale="92500"/>
          </a:bodyPr>
          <a:lstStyle/>
          <a:p>
            <a:pPr marL="0" indent="0">
              <a:lnSpc>
                <a:spcPct val="110000"/>
              </a:lnSpc>
              <a:buNone/>
            </a:pPr>
            <a:r>
              <a:rPr lang="en-US" sz="2600" b="0" i="0" dirty="0">
                <a:solidFill>
                  <a:srgbClr val="000000"/>
                </a:solidFill>
                <a:effectLst/>
                <a:latin typeface="Cambria" panose="02040503050406030204" pitchFamily="18" charset="0"/>
                <a:ea typeface="Cambria" panose="02040503050406030204" pitchFamily="18" charset="0"/>
              </a:rPr>
              <a:t>In this project we had made a user friendly website for hospital management system in which user have certain options like booking an appointment with the doctor, order medicine online, donation (organs, blood), disease predictor (on the basis of symptoms), information about medical camps and also the information about the latest spreading or viral infections and also the precaution for them.</a:t>
            </a:r>
            <a:br>
              <a:rPr lang="en-US" sz="2600" b="0" i="0" dirty="0">
                <a:solidFill>
                  <a:srgbClr val="000000"/>
                </a:solidFill>
                <a:effectLst/>
                <a:latin typeface="Cambria" panose="02040503050406030204" pitchFamily="18" charset="0"/>
                <a:ea typeface="Cambria" panose="02040503050406030204" pitchFamily="18" charset="0"/>
              </a:rPr>
            </a:br>
            <a:endParaRPr lang="en-US" sz="2600" b="0" i="0" dirty="0">
              <a:solidFill>
                <a:srgbClr val="000000"/>
              </a:solidFill>
              <a:effectLst/>
              <a:latin typeface="Cambria" panose="02040503050406030204" pitchFamily="18" charset="0"/>
              <a:ea typeface="Cambria" panose="02040503050406030204" pitchFamily="18" charset="0"/>
            </a:endParaRPr>
          </a:p>
          <a:p>
            <a:pPr marL="0" indent="0">
              <a:lnSpc>
                <a:spcPct val="110000"/>
              </a:lnSpc>
              <a:buNone/>
            </a:pPr>
            <a:r>
              <a:rPr lang="en-US" sz="2600" b="0" i="0" dirty="0">
                <a:solidFill>
                  <a:srgbClr val="000000"/>
                </a:solidFill>
                <a:effectLst/>
                <a:latin typeface="Cambria" panose="02040503050406030204" pitchFamily="18" charset="0"/>
                <a:ea typeface="Cambria" panose="02040503050406030204" pitchFamily="18" charset="0"/>
              </a:rPr>
              <a:t>But it also have some pitfalls like: it does not show you the nearby medical facilities, it does not provide any online lab report of patients.</a:t>
            </a:r>
            <a:br>
              <a:rPr lang="en-US" dirty="0"/>
            </a:b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39</a:t>
            </a:fld>
            <a:endParaRPr lang="en-US"/>
          </a:p>
        </p:txBody>
      </p:sp>
    </p:spTree>
    <p:extLst>
      <p:ext uri="{BB962C8B-B14F-4D97-AF65-F5344CB8AC3E}">
        <p14:creationId xmlns:p14="http://schemas.microsoft.com/office/powerpoint/2010/main" val="88046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Introduction to Project-</a:t>
            </a:r>
          </a:p>
        </p:txBody>
      </p:sp>
      <p:sp>
        <p:nvSpPr>
          <p:cNvPr id="3" name="Content Placeholder 2"/>
          <p:cNvSpPr>
            <a:spLocks noGrp="1"/>
          </p:cNvSpPr>
          <p:nvPr>
            <p:ph idx="1"/>
          </p:nvPr>
        </p:nvSpPr>
        <p:spPr>
          <a:xfrm>
            <a:off x="838200" y="1502797"/>
            <a:ext cx="10950971" cy="4595004"/>
          </a:xfrm>
        </p:spPr>
        <p:txBody>
          <a:bodyPr>
            <a:normAutofit/>
          </a:bodyPr>
          <a:lstStyle/>
          <a:p>
            <a:pPr>
              <a:lnSpc>
                <a:spcPct val="10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This hospital management system is a user friendly interface which facilitates the user to do several tasks in an easy and efficient way.</a:t>
            </a:r>
          </a:p>
          <a:p>
            <a:pPr>
              <a:lnSpc>
                <a:spcPct val="10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 In our website we are covering several domains like appointment booking, medicine ordering, disease predictor, disease information, health camps details, Portal for blood donation and organ donation, a patient can contact us and can post feedback about our hospital facilities.</a:t>
            </a:r>
          </a:p>
          <a:p>
            <a:pPr>
              <a:lnSpc>
                <a:spcPct val="10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 Also, we have made an ambulance facility option for convenience of patients. </a:t>
            </a:r>
          </a:p>
          <a:p>
            <a:pPr>
              <a:lnSpc>
                <a:spcPct val="100000"/>
              </a:lnSpc>
              <a:buFont typeface="Wingdings" panose="05000000000000000000" pitchFamily="2" charset="2"/>
              <a:buChar char="§"/>
            </a:pPr>
            <a:r>
              <a:rPr lang="en-US" sz="2600" dirty="0">
                <a:latin typeface="Cambria" panose="02040503050406030204" pitchFamily="18" charset="0"/>
                <a:ea typeface="Cambria" panose="02040503050406030204" pitchFamily="18" charset="0"/>
              </a:rPr>
              <a:t>This website provides a way to record the information of the patients and to access all these in a simple way. </a:t>
            </a:r>
          </a:p>
          <a:p>
            <a:pPr marL="0" indent="0">
              <a:buNone/>
            </a:pPr>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dirty="0"/>
          </a:p>
        </p:txBody>
      </p:sp>
    </p:spTree>
    <p:extLst>
      <p:ext uri="{BB962C8B-B14F-4D97-AF65-F5344CB8AC3E}">
        <p14:creationId xmlns:p14="http://schemas.microsoft.com/office/powerpoint/2010/main" val="1226354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498" y="500062"/>
            <a:ext cx="10515600" cy="1325563"/>
          </a:xfrm>
        </p:spPr>
        <p:txBody>
          <a:bodyPr/>
          <a:lstStyle/>
          <a:p>
            <a:r>
              <a:rPr lang="en-US" b="1" dirty="0">
                <a:latin typeface="Cambria" panose="02040503050406030204" pitchFamily="18" charset="0"/>
                <a:ea typeface="Cambria" panose="02040503050406030204" pitchFamily="18" charset="0"/>
              </a:rPr>
              <a:t>Future Scope-</a:t>
            </a:r>
          </a:p>
        </p:txBody>
      </p:sp>
      <p:sp>
        <p:nvSpPr>
          <p:cNvPr id="3" name="Content Placeholder 2"/>
          <p:cNvSpPr>
            <a:spLocks noGrp="1"/>
          </p:cNvSpPr>
          <p:nvPr>
            <p:ph idx="1"/>
          </p:nvPr>
        </p:nvSpPr>
        <p:spPr/>
        <p:txBody>
          <a:bodyPr/>
          <a:lstStyle/>
          <a:p>
            <a:r>
              <a:rPr lang="en-US" dirty="0">
                <a:latin typeface="Cambria" panose="02040503050406030204" pitchFamily="18" charset="0"/>
                <a:ea typeface="Cambria" panose="02040503050406030204" pitchFamily="18" charset="0"/>
              </a:rPr>
              <a:t>Lab test reports will also be visible on website.</a:t>
            </a:r>
          </a:p>
          <a:p>
            <a:r>
              <a:rPr lang="en-US" dirty="0">
                <a:latin typeface="Cambria" panose="02040503050406030204" pitchFamily="18" charset="0"/>
                <a:ea typeface="Cambria" panose="02040503050406030204" pitchFamily="18" charset="0"/>
              </a:rPr>
              <a:t>We will make its android app version also.</a:t>
            </a:r>
          </a:p>
          <a:p>
            <a:r>
              <a:rPr lang="en-US" dirty="0">
                <a:latin typeface="Cambria" panose="02040503050406030204" pitchFamily="18" charset="0"/>
                <a:ea typeface="Cambria" panose="02040503050406030204" pitchFamily="18" charset="0"/>
              </a:rPr>
              <a:t>We will also include live chatbot assistance 24/7.</a:t>
            </a:r>
          </a:p>
          <a:p>
            <a:r>
              <a:rPr lang="en-US" dirty="0">
                <a:latin typeface="Cambria" panose="02040503050406030204" pitchFamily="18" charset="0"/>
                <a:ea typeface="Cambria" panose="02040503050406030204" pitchFamily="18" charset="0"/>
              </a:rPr>
              <a:t>It will also show nearby pharmacy and clinics.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40</a:t>
            </a:fld>
            <a:endParaRPr lang="en-US"/>
          </a:p>
        </p:txBody>
      </p:sp>
    </p:spTree>
    <p:extLst>
      <p:ext uri="{BB962C8B-B14F-4D97-AF65-F5344CB8AC3E}">
        <p14:creationId xmlns:p14="http://schemas.microsoft.com/office/powerpoint/2010/main" val="1952428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506" y="410368"/>
            <a:ext cx="10515600" cy="1325563"/>
          </a:xfrm>
        </p:spPr>
        <p:txBody>
          <a:bodyPr/>
          <a:lstStyle/>
          <a:p>
            <a:r>
              <a:rPr lang="en-US" b="1" dirty="0">
                <a:latin typeface="Cambria" panose="02040503050406030204" pitchFamily="18" charset="0"/>
                <a:ea typeface="Cambria" panose="02040503050406030204" pitchFamily="18" charset="0"/>
              </a:rPr>
              <a:t>References-</a:t>
            </a:r>
          </a:p>
        </p:txBody>
      </p:sp>
      <p:sp>
        <p:nvSpPr>
          <p:cNvPr id="3" name="Content Placeholder 2"/>
          <p:cNvSpPr>
            <a:spLocks noGrp="1"/>
          </p:cNvSpPr>
          <p:nvPr>
            <p:ph idx="1"/>
          </p:nvPr>
        </p:nvSpPr>
        <p:spPr>
          <a:xfrm>
            <a:off x="838200" y="1735931"/>
            <a:ext cx="10515600" cy="4351338"/>
          </a:xfrm>
        </p:spPr>
        <p:txBody>
          <a:bodyPr>
            <a:normAutofit/>
          </a:bodyPr>
          <a:lstStyle/>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https://medium.com/@datamateuaecrescent/hospital-management-system-features-objectives-62eeb13f4fc4</a:t>
            </a: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https://www.researchgate.net/publication/343149774_Hospital_Management_System</a:t>
            </a: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https://mocdoc.in/blog/a-detailed-view-of-hospital-management-system-hms</a:t>
            </a: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https://www.projecttopics.org/information-system-hospital-management.html</a:t>
            </a: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https://detailed-view-of-hospital-management-system-hms</a:t>
            </a: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https://www.topics.org/information-system-hospital-management.html</a:t>
            </a: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spcBef>
                <a:spcPts val="300"/>
              </a:spcBef>
              <a:buBlip>
                <a:blip r:embed="rId2"/>
              </a:buBlip>
              <a:tabLst>
                <a:tab pos="273685" algn="l"/>
              </a:tabLst>
            </a:pP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https://publication/343149774_Hospital_Management_System</a:t>
            </a: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spcBef>
                <a:spcPts val="300"/>
              </a:spcBef>
              <a:buBlip>
                <a:blip r:embed="rId2"/>
              </a:buBlip>
              <a:tabLst>
                <a:tab pos="273685" algn="l"/>
              </a:tabLst>
            </a:pPr>
            <a:r>
              <a:rPr lang="en-US" sz="1600" u="sng" kern="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https://</a:t>
            </a:r>
            <a:r>
              <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Main%20objectives%20of%20a%20Hospital,management%20for%20better%20decision%20making</a:t>
            </a: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spcBef>
                <a:spcPts val="300"/>
              </a:spcBef>
              <a:buBlip>
                <a:blip r:embed="rId2"/>
              </a:buBlip>
              <a:tabLst>
                <a:tab pos="273685" algn="l"/>
              </a:tabLst>
            </a:pP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ct val="150000"/>
              </a:lnSpc>
              <a:spcBef>
                <a:spcPts val="300"/>
              </a:spcBef>
              <a:buNone/>
              <a:tabLst>
                <a:tab pos="273685" algn="l"/>
              </a:tabLst>
            </a:pP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endParaRPr lang="en-US" sz="1600" b="0" u="sng"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Symbol" panose="05050102010706020507" pitchFamily="18" charset="2"/>
              <a:buBlip>
                <a:blip r:embed="rId2"/>
              </a:buBlip>
              <a:tabLst>
                <a:tab pos="273685" algn="l"/>
              </a:tabLst>
            </a:pPr>
            <a:endParaRPr lang="en-IN" sz="16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0" indent="0">
              <a:spcBef>
                <a:spcPts val="300"/>
              </a:spcBef>
              <a:buNone/>
              <a:tabLst>
                <a:tab pos="273685" algn="l"/>
              </a:tabLst>
            </a:pPr>
            <a:endParaRPr lang="en-IN" sz="1800" b="1" kern="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41</a:t>
            </a:fld>
            <a:endParaRPr lang="en-US"/>
          </a:p>
        </p:txBody>
      </p:sp>
    </p:spTree>
    <p:extLst>
      <p:ext uri="{BB962C8B-B14F-4D97-AF65-F5344CB8AC3E}">
        <p14:creationId xmlns:p14="http://schemas.microsoft.com/office/powerpoint/2010/main" val="19122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Problem Formulation-</a:t>
            </a:r>
          </a:p>
        </p:txBody>
      </p:sp>
      <p:sp>
        <p:nvSpPr>
          <p:cNvPr id="3" name="Content Placeholder 2"/>
          <p:cNvSpPr>
            <a:spLocks noGrp="1"/>
          </p:cNvSpPr>
          <p:nvPr>
            <p:ph idx="1"/>
          </p:nvPr>
        </p:nvSpPr>
        <p:spPr>
          <a:xfrm>
            <a:off x="838200" y="1494296"/>
            <a:ext cx="10515600" cy="4351338"/>
          </a:xfrm>
        </p:spPr>
        <p:txBody>
          <a:bodyPr>
            <a:noAutofit/>
          </a:bodyPr>
          <a:lstStyle/>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Taking into account all the mentioned details, we can make the conclusion that the hospital management system is the inevitable part of the lifecycle of the modern medical institution.</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 It automates numerous daily operations and enables smooth interactions of the users. </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Developing the hospital system software is a great opportunity to create the distinct, efficient and fast delivering healthcare model.</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 Implementation of hospital management system project helps to store all the kinds of records, provide coordination and user communication. </a:t>
            </a:r>
            <a:endParaRPr lang="en-IN" sz="2600" dirty="0">
              <a:effectLst/>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Problem Formulation-</a:t>
            </a:r>
          </a:p>
        </p:txBody>
      </p:sp>
      <p:sp>
        <p:nvSpPr>
          <p:cNvPr id="3" name="Content Placeholder 2"/>
          <p:cNvSpPr>
            <a:spLocks noGrp="1"/>
          </p:cNvSpPr>
          <p:nvPr>
            <p:ph idx="1"/>
          </p:nvPr>
        </p:nvSpPr>
        <p:spPr>
          <a:xfrm>
            <a:off x="838200" y="1483537"/>
            <a:ext cx="10515600" cy="4351338"/>
          </a:xfrm>
        </p:spPr>
        <p:txBody>
          <a:bodyPr>
            <a:noAutofit/>
          </a:bodyPr>
          <a:lstStyle/>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This beneficial decision covers the needs of the patients, staff and hospital authorities and simplifies their interactions. </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It has become the usual approach to manage the hospital. Many clinics have already experienced its advantages and continue developing new hospital management system project modules.</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 Hospital management system is all about the modernizing a hospital through use of technology. Computers helps in it and take over the manual system for quick and easy functioning. </a:t>
            </a:r>
          </a:p>
          <a:p>
            <a:pPr>
              <a:lnSpc>
                <a:spcPct val="100000"/>
              </a:lnSpc>
              <a:buFont typeface="Wingdings" panose="05000000000000000000" pitchFamily="2" charset="2"/>
              <a:buChar char="§"/>
            </a:pPr>
            <a:r>
              <a:rPr lang="en-US" sz="2600" dirty="0">
                <a:effectLst/>
                <a:latin typeface="Cambria" panose="02040503050406030204" pitchFamily="18" charset="0"/>
                <a:ea typeface="Cambria" panose="02040503050406030204" pitchFamily="18" charset="0"/>
              </a:rPr>
              <a:t>This hospital management system is a quite the reliable and is proven on many stages.</a:t>
            </a:r>
            <a:endParaRPr lang="en-IN" sz="2600" dirty="0">
              <a:effectLst/>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914019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12" y="500062"/>
            <a:ext cx="10515600" cy="1325563"/>
          </a:xfrm>
        </p:spPr>
        <p:txBody>
          <a:bodyPr/>
          <a:lstStyle/>
          <a:p>
            <a:r>
              <a:rPr lang="en-US" b="1" dirty="0">
                <a:latin typeface="Cambria" panose="02040503050406030204" pitchFamily="18" charset="0"/>
                <a:ea typeface="Cambria" panose="02040503050406030204" pitchFamily="18" charset="0"/>
              </a:rPr>
              <a:t>Objectives of the Work-</a:t>
            </a:r>
          </a:p>
        </p:txBody>
      </p:sp>
      <p:sp>
        <p:nvSpPr>
          <p:cNvPr id="3" name="Content Placeholder 2"/>
          <p:cNvSpPr>
            <a:spLocks noGrp="1"/>
          </p:cNvSpPr>
          <p:nvPr>
            <p:ph idx="1"/>
          </p:nvPr>
        </p:nvSpPr>
        <p:spPr>
          <a:xfrm>
            <a:off x="838200" y="1718945"/>
            <a:ext cx="10515600" cy="4351338"/>
          </a:xfrm>
        </p:spPr>
        <p:txBody>
          <a:bodyPr/>
          <a:lstStyle/>
          <a:p>
            <a:pPr marL="0" indent="0">
              <a:lnSpc>
                <a:spcPct val="100000"/>
              </a:lnSpc>
              <a:buNone/>
            </a:pPr>
            <a:r>
              <a:rPr lang="en-US" dirty="0">
                <a:latin typeface="Cambria" panose="02040503050406030204" pitchFamily="18" charset="0"/>
                <a:ea typeface="Cambria" panose="02040503050406030204" pitchFamily="18" charset="0"/>
              </a:rPr>
              <a:t>Main objectives of a Hospital Management System are: -</a:t>
            </a:r>
          </a:p>
          <a:p>
            <a:pPr>
              <a:lnSpc>
                <a:spcPct val="100000"/>
              </a:lnSpc>
              <a:buFont typeface="Wingdings" panose="05000000000000000000" pitchFamily="2" charset="2"/>
              <a:buChar char="§"/>
            </a:pPr>
            <a:r>
              <a:rPr lang="en-US" dirty="0">
                <a:latin typeface="Cambria" panose="02040503050406030204" pitchFamily="18" charset="0"/>
                <a:ea typeface="Cambria" panose="02040503050406030204" pitchFamily="18" charset="0"/>
              </a:rPr>
              <a:t>Design a system for better patient care.</a:t>
            </a:r>
          </a:p>
          <a:p>
            <a:pPr>
              <a:lnSpc>
                <a:spcPct val="100000"/>
              </a:lnSpc>
              <a:buFont typeface="Wingdings" panose="05000000000000000000" pitchFamily="2" charset="2"/>
              <a:buChar char="§"/>
            </a:pPr>
            <a:r>
              <a:rPr lang="en-US" dirty="0">
                <a:latin typeface="Cambria" panose="02040503050406030204" pitchFamily="18" charset="0"/>
                <a:ea typeface="Cambria" panose="02040503050406030204" pitchFamily="18" charset="0"/>
              </a:rPr>
              <a:t>Reduce hospital operating costs.</a:t>
            </a:r>
          </a:p>
          <a:p>
            <a:pPr>
              <a:lnSpc>
                <a:spcPct val="100000"/>
              </a:lnSpc>
              <a:buFont typeface="Wingdings" panose="05000000000000000000" pitchFamily="2" charset="2"/>
              <a:buChar char="§"/>
            </a:pPr>
            <a:r>
              <a:rPr lang="en-US" dirty="0">
                <a:latin typeface="Cambria" panose="02040503050406030204" pitchFamily="18" charset="0"/>
                <a:ea typeface="Cambria" panose="02040503050406030204" pitchFamily="18" charset="0"/>
              </a:rPr>
              <a:t>Provide MIS (Management Information System) report on demand to management for better decision making.</a:t>
            </a:r>
          </a:p>
          <a:p>
            <a:pPr>
              <a:lnSpc>
                <a:spcPct val="100000"/>
              </a:lnSpc>
              <a:buFont typeface="Wingdings" panose="05000000000000000000" pitchFamily="2" charset="2"/>
              <a:buChar char="§"/>
            </a:pPr>
            <a:r>
              <a:rPr lang="en-US" dirty="0">
                <a:latin typeface="Cambria" panose="02040503050406030204" pitchFamily="18" charset="0"/>
                <a:ea typeface="Cambria" panose="02040503050406030204" pitchFamily="18" charset="0"/>
              </a:rPr>
              <a:t>Better co-ordination among the different departments.</a:t>
            </a:r>
          </a:p>
          <a:p>
            <a:pPr>
              <a:lnSpc>
                <a:spcPct val="100000"/>
              </a:lnSpc>
              <a:buFont typeface="Wingdings" panose="05000000000000000000" pitchFamily="2" charset="2"/>
              <a:buChar char="§"/>
            </a:pPr>
            <a:r>
              <a:rPr lang="en-US" dirty="0">
                <a:latin typeface="Cambria" panose="02040503050406030204" pitchFamily="18" charset="0"/>
                <a:ea typeface="Cambria" panose="02040503050406030204" pitchFamily="18" charset="0"/>
              </a:rPr>
              <a:t>Provide top management in a single point of control.</a:t>
            </a:r>
          </a:p>
          <a:p>
            <a:pPr>
              <a:buFont typeface="Wingdings" panose="05000000000000000000" pitchFamily="2" charset="2"/>
              <a:buChar char="§"/>
            </a:pP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
            </a:pPr>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47496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Methodology used-</a:t>
            </a:r>
          </a:p>
        </p:txBody>
      </p:sp>
      <p:sp>
        <p:nvSpPr>
          <p:cNvPr id="3" name="Content Placeholder 2"/>
          <p:cNvSpPr>
            <a:spLocks noGrp="1"/>
          </p:cNvSpPr>
          <p:nvPr>
            <p:ph idx="1"/>
          </p:nvPr>
        </p:nvSpPr>
        <p:spPr>
          <a:xfrm>
            <a:off x="720664" y="1552901"/>
            <a:ext cx="10515600" cy="4351338"/>
          </a:xfrm>
        </p:spPr>
        <p:txBody>
          <a:bodyPr>
            <a:normAutofit fontScale="92500" lnSpcReduction="20000"/>
          </a:bodyPr>
          <a:lstStyle/>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The following methodology will be followed to achieve the objectives defined for proposed research work:</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Detailed study of “Hospital management system” will be done.</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Various parameters will be identified to evaluate the proposed system.</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Comparison of new implemented approach with exiting approaches will be done.</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This website is designed to take care of such big projects.</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Easy to manage due to rigidity of the model.</a:t>
            </a:r>
          </a:p>
          <a:p>
            <a:pPr>
              <a:lnSpc>
                <a:spcPct val="110000"/>
              </a:lnSpc>
              <a:buFont typeface="Wingdings" panose="05000000000000000000" pitchFamily="2" charset="2"/>
              <a:buChar char="§"/>
            </a:pPr>
            <a:r>
              <a:rPr lang="en-US" dirty="0">
                <a:latin typeface="Cambria" panose="02040503050406030204" pitchFamily="18" charset="0"/>
                <a:ea typeface="Cambria" panose="02040503050406030204" pitchFamily="18" charset="0"/>
              </a:rPr>
              <a:t>Simple and easy to understand and use.</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228524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472"/>
            <a:ext cx="10515600" cy="1325563"/>
          </a:xfrm>
        </p:spPr>
        <p:txBody>
          <a:bodyPr/>
          <a:lstStyle/>
          <a:p>
            <a:r>
              <a:rPr lang="en-US" b="1" dirty="0">
                <a:latin typeface="Cambria" panose="02040503050406030204" pitchFamily="18" charset="0"/>
                <a:ea typeface="Cambria" panose="02040503050406030204" pitchFamily="18" charset="0"/>
              </a:rPr>
              <a:t>Methodology used-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sp>
        <p:nvSpPr>
          <p:cNvPr id="7" name="Rectangle 6">
            <a:extLst>
              <a:ext uri="{FF2B5EF4-FFF2-40B4-BE49-F238E27FC236}">
                <a16:creationId xmlns:a16="http://schemas.microsoft.com/office/drawing/2014/main" id="{DCA18B08-D908-F7F4-63B9-1B55B68C5C38}"/>
              </a:ext>
            </a:extLst>
          </p:cNvPr>
          <p:cNvSpPr/>
          <p:nvPr/>
        </p:nvSpPr>
        <p:spPr>
          <a:xfrm>
            <a:off x="308610" y="1834867"/>
            <a:ext cx="3268980" cy="1020299"/>
          </a:xfrm>
          <a:prstGeom prst="rect">
            <a:avLst/>
          </a:prstGeom>
          <a:ln w="38100"/>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REQUIREMENT ANALYSIS</a:t>
            </a:r>
          </a:p>
        </p:txBody>
      </p:sp>
      <p:sp>
        <p:nvSpPr>
          <p:cNvPr id="12" name="Rectangle 11">
            <a:extLst>
              <a:ext uri="{FF2B5EF4-FFF2-40B4-BE49-F238E27FC236}">
                <a16:creationId xmlns:a16="http://schemas.microsoft.com/office/drawing/2014/main" id="{18F6006D-6F21-004E-4733-B88E8A9F1146}"/>
              </a:ext>
            </a:extLst>
          </p:cNvPr>
          <p:cNvSpPr/>
          <p:nvPr/>
        </p:nvSpPr>
        <p:spPr>
          <a:xfrm>
            <a:off x="4555808" y="1805376"/>
            <a:ext cx="3219450" cy="1049790"/>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WEBSITE DESIGN</a:t>
            </a:r>
          </a:p>
        </p:txBody>
      </p:sp>
      <p:sp>
        <p:nvSpPr>
          <p:cNvPr id="13" name="Rectangle 12">
            <a:extLst>
              <a:ext uri="{FF2B5EF4-FFF2-40B4-BE49-F238E27FC236}">
                <a16:creationId xmlns:a16="http://schemas.microsoft.com/office/drawing/2014/main" id="{30805B07-FC0E-F0FA-E069-5C7378A50381}"/>
              </a:ext>
            </a:extLst>
          </p:cNvPr>
          <p:cNvSpPr/>
          <p:nvPr/>
        </p:nvSpPr>
        <p:spPr>
          <a:xfrm>
            <a:off x="8610600" y="1805376"/>
            <a:ext cx="3215640" cy="1079280"/>
          </a:xfrm>
          <a:prstGeom prst="rect">
            <a:avLst/>
          </a:prstGeom>
          <a:ln w="38100"/>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IMPLEMENTATION</a:t>
            </a:r>
          </a:p>
        </p:txBody>
      </p:sp>
      <p:sp>
        <p:nvSpPr>
          <p:cNvPr id="14" name="Rectangle 13">
            <a:extLst>
              <a:ext uri="{FF2B5EF4-FFF2-40B4-BE49-F238E27FC236}">
                <a16:creationId xmlns:a16="http://schemas.microsoft.com/office/drawing/2014/main" id="{922E5F6E-440D-31BC-2F32-13C57C634709}"/>
              </a:ext>
            </a:extLst>
          </p:cNvPr>
          <p:cNvSpPr/>
          <p:nvPr/>
        </p:nvSpPr>
        <p:spPr>
          <a:xfrm>
            <a:off x="8629650" y="3604418"/>
            <a:ext cx="3253740" cy="1116871"/>
          </a:xfrm>
          <a:prstGeom prst="rect">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SYSTEM TESTING</a:t>
            </a:r>
          </a:p>
        </p:txBody>
      </p:sp>
      <p:sp>
        <p:nvSpPr>
          <p:cNvPr id="15" name="Rectangle 14">
            <a:extLst>
              <a:ext uri="{FF2B5EF4-FFF2-40B4-BE49-F238E27FC236}">
                <a16:creationId xmlns:a16="http://schemas.microsoft.com/office/drawing/2014/main" id="{BD2C9F27-96EF-8E1E-DC0E-25042E0C1726}"/>
              </a:ext>
            </a:extLst>
          </p:cNvPr>
          <p:cNvSpPr/>
          <p:nvPr/>
        </p:nvSpPr>
        <p:spPr>
          <a:xfrm>
            <a:off x="4475798" y="3566877"/>
            <a:ext cx="3299460" cy="1154412"/>
          </a:xfrm>
          <a:prstGeom prst="rect">
            <a:avLst/>
          </a:prstGeom>
          <a:ln w="3810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SYSTEM FULLY FUNCTIONAL</a:t>
            </a:r>
          </a:p>
        </p:txBody>
      </p:sp>
      <p:sp>
        <p:nvSpPr>
          <p:cNvPr id="16" name="Rectangle 15">
            <a:extLst>
              <a:ext uri="{FF2B5EF4-FFF2-40B4-BE49-F238E27FC236}">
                <a16:creationId xmlns:a16="http://schemas.microsoft.com/office/drawing/2014/main" id="{1E5A36FF-87F4-1C6A-DEDB-A8303DE57285}"/>
              </a:ext>
            </a:extLst>
          </p:cNvPr>
          <p:cNvSpPr/>
          <p:nvPr/>
        </p:nvSpPr>
        <p:spPr>
          <a:xfrm>
            <a:off x="308610" y="3555531"/>
            <a:ext cx="3268980" cy="1165758"/>
          </a:xfrm>
          <a:prstGeom prst="rect">
            <a:avLst/>
          </a:prstGeom>
          <a:ln w="38100">
            <a:solidFill>
              <a:srgbClr val="CC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IN" sz="2000" dirty="0">
                <a:effectLst/>
                <a:latin typeface="Cambria" panose="02040503050406030204" pitchFamily="18" charset="0"/>
                <a:ea typeface="Cambria" panose="02040503050406030204" pitchFamily="18" charset="0"/>
              </a:rPr>
              <a:t>SYSTEM DESIGNED</a:t>
            </a:r>
          </a:p>
        </p:txBody>
      </p:sp>
      <p:pic>
        <p:nvPicPr>
          <p:cNvPr id="17" name="Picture 16">
            <a:extLst>
              <a:ext uri="{FF2B5EF4-FFF2-40B4-BE49-F238E27FC236}">
                <a16:creationId xmlns:a16="http://schemas.microsoft.com/office/drawing/2014/main" id="{8C721537-D4FA-9157-E926-5452856B5B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978190" y="2086431"/>
            <a:ext cx="189230" cy="487680"/>
          </a:xfrm>
          <a:prstGeom prst="rect">
            <a:avLst/>
          </a:prstGeom>
          <a:noFill/>
        </p:spPr>
      </p:pic>
      <p:pic>
        <p:nvPicPr>
          <p:cNvPr id="18" name="Picture 17">
            <a:extLst>
              <a:ext uri="{FF2B5EF4-FFF2-40B4-BE49-F238E27FC236}">
                <a16:creationId xmlns:a16="http://schemas.microsoft.com/office/drawing/2014/main" id="{5570352B-F5FE-290F-F3C1-5C49E71500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137911" y="2086430"/>
            <a:ext cx="189230" cy="487680"/>
          </a:xfrm>
          <a:prstGeom prst="rect">
            <a:avLst/>
          </a:prstGeom>
          <a:noFill/>
        </p:spPr>
      </p:pic>
      <p:pic>
        <p:nvPicPr>
          <p:cNvPr id="21" name="Picture 20">
            <a:extLst>
              <a:ext uri="{FF2B5EF4-FFF2-40B4-BE49-F238E27FC236}">
                <a16:creationId xmlns:a16="http://schemas.microsoft.com/office/drawing/2014/main" id="{536225F3-0989-4C54-288A-97192D7382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8420" y="3009742"/>
            <a:ext cx="189230" cy="487680"/>
          </a:xfrm>
          <a:prstGeom prst="rect">
            <a:avLst/>
          </a:prstGeom>
          <a:noFill/>
        </p:spPr>
      </p:pic>
      <p:pic>
        <p:nvPicPr>
          <p:cNvPr id="22" name="Picture 21">
            <a:extLst>
              <a:ext uri="{FF2B5EF4-FFF2-40B4-BE49-F238E27FC236}">
                <a16:creationId xmlns:a16="http://schemas.microsoft.com/office/drawing/2014/main" id="{E662E7D6-EA92-0D74-06E5-941D734011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109268" y="3919013"/>
            <a:ext cx="189230" cy="487680"/>
          </a:xfrm>
          <a:prstGeom prst="rect">
            <a:avLst/>
          </a:prstGeom>
          <a:noFill/>
        </p:spPr>
      </p:pic>
      <p:pic>
        <p:nvPicPr>
          <p:cNvPr id="23" name="Picture 22">
            <a:extLst>
              <a:ext uri="{FF2B5EF4-FFF2-40B4-BE49-F238E27FC236}">
                <a16:creationId xmlns:a16="http://schemas.microsoft.com/office/drawing/2014/main" id="{DA25B97D-7736-997A-D10C-2CA67C1F15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08742" y="3894570"/>
            <a:ext cx="189230" cy="487680"/>
          </a:xfrm>
          <a:prstGeom prst="rect">
            <a:avLst/>
          </a:prstGeom>
          <a:noFill/>
        </p:spPr>
      </p:pic>
    </p:spTree>
    <p:extLst>
      <p:ext uri="{BB962C8B-B14F-4D97-AF65-F5344CB8AC3E}">
        <p14:creationId xmlns:p14="http://schemas.microsoft.com/office/powerpoint/2010/main" val="159288414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6397</TotalTime>
  <Words>1194</Words>
  <Application>Microsoft Office PowerPoint</Application>
  <PresentationFormat>Widescreen</PresentationFormat>
  <Paragraphs>158</Paragraphs>
  <Slides>41</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Arial</vt:lpstr>
      <vt:lpstr>Arial Black</vt:lpstr>
      <vt:lpstr>Calibri</vt:lpstr>
      <vt:lpstr>Calibri Light</vt:lpstr>
      <vt:lpstr>Cambria</vt:lpstr>
      <vt:lpstr>Casper</vt:lpstr>
      <vt:lpstr>Raleway ExtraBold</vt:lpstr>
      <vt:lpstr>Symbol</vt:lpstr>
      <vt:lpstr>Times New Roman</vt:lpstr>
      <vt:lpstr>Wingdings</vt:lpstr>
      <vt:lpstr>1_Office Theme</vt:lpstr>
      <vt:lpstr>2_Office Theme</vt:lpstr>
      <vt:lpstr>Contents Slide Master</vt:lpstr>
      <vt:lpstr>PowerPoint Presentation</vt:lpstr>
      <vt:lpstr>Outline-</vt:lpstr>
      <vt:lpstr>Introduction to Project-</vt:lpstr>
      <vt:lpstr>Introduction to Project-</vt:lpstr>
      <vt:lpstr>Problem Formulation-</vt:lpstr>
      <vt:lpstr>Problem Formulation-</vt:lpstr>
      <vt:lpstr>Objectives of the Work-</vt:lpstr>
      <vt:lpstr>Methodology used-</vt:lpstr>
      <vt:lpstr>Methodology used-</vt:lpstr>
      <vt:lpstr>Results and Outputs-  HOME PAGE-</vt:lpstr>
      <vt:lpstr>Results and Outputs-  HOME PAGE (FACILITIES PROVIDED)-</vt:lpstr>
      <vt:lpstr>Results and Outputs-  HOME PAGE (WALL OF HONOUR)-</vt:lpstr>
      <vt:lpstr>Results and Outputs-  APPOINTMENT (BOOKING FORM)-</vt:lpstr>
      <vt:lpstr>Results and Outputs-  APPOINTMENT (ENTER YOUR DETAILS)-</vt:lpstr>
      <vt:lpstr>Results and Outputs-  APPOINTMENT MENU (DROPDOWN)-</vt:lpstr>
      <vt:lpstr>Results and Outputs-  APPOINTMENT (MEDICINE ORDER)-</vt:lpstr>
      <vt:lpstr>Results and Outputs-  MEDICINE ORDER (MEDICINES AVAILABLE)-</vt:lpstr>
      <vt:lpstr>Results and Outputs-  MEDICINE ORDER (MEDICINE AVAILABLE)-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Janvi -</cp:lastModifiedBy>
  <cp:revision>507</cp:revision>
  <dcterms:created xsi:type="dcterms:W3CDTF">2019-01-09T10:33:58Z</dcterms:created>
  <dcterms:modified xsi:type="dcterms:W3CDTF">2022-05-18T19:59:39Z</dcterms:modified>
</cp:coreProperties>
</file>